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7" r:id="rId2"/>
    <p:sldId id="268" r:id="rId3"/>
    <p:sldId id="270" r:id="rId4"/>
    <p:sldId id="271" r:id="rId5"/>
    <p:sldId id="274" r:id="rId6"/>
    <p:sldId id="273" r:id="rId7"/>
    <p:sldId id="262" r:id="rId8"/>
    <p:sldId id="261" r:id="rId9"/>
    <p:sldId id="257" r:id="rId10"/>
    <p:sldId id="272" r:id="rId11"/>
    <p:sldId id="276" r:id="rId12"/>
    <p:sldId id="263" r:id="rId13"/>
  </p:sldIdLst>
  <p:sldSz cx="14630400" cy="8229600"/>
  <p:notesSz cx="8229600" cy="14630400"/>
  <p:embeddedFontLst>
    <p:embeddedFont>
      <p:font typeface="Instrument Sans Medium" panose="020B0604020202020204" charset="0"/>
      <p:regular r:id="rId15"/>
    </p:embeddedFont>
    <p:embeddedFont>
      <p:font typeface="Instrument Sans Semi Bold" panose="020B0604020202020204" charset="0"/>
      <p:regular r:id="rId16"/>
    </p:embeddedFont>
    <p:embeddedFont>
      <p:font typeface="Open Sans" panose="020B0606030504020204" pitchFamily="3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906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427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487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410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246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844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835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538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6790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048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14431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Heart Disease Prediction using Machine Learning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38924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presentation explores the application of machine learning to predict heart disease, a leading cause of death globally.</a:t>
            </a: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977E35-F989-3CC2-377A-9C2F28B94D57}"/>
              </a:ext>
            </a:extLst>
          </p:cNvPr>
          <p:cNvSpPr txBox="1"/>
          <p:nvPr/>
        </p:nvSpPr>
        <p:spPr>
          <a:xfrm>
            <a:off x="793790" y="6546274"/>
            <a:ext cx="5690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DEVAANSH DUBEY  - E23CSEU0655</a:t>
            </a:r>
          </a:p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KRITIKA                     -  E23CSEU0642</a:t>
            </a:r>
          </a:p>
        </p:txBody>
      </p:sp>
    </p:spTree>
    <p:extLst>
      <p:ext uri="{BB962C8B-B14F-4D97-AF65-F5344CB8AC3E}">
        <p14:creationId xmlns:p14="http://schemas.microsoft.com/office/powerpoint/2010/main" val="9023932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15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58" y="3333750"/>
            <a:ext cx="9379268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Implementing Random Forest Model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58" y="4344472"/>
            <a:ext cx="4366855" cy="8740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37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Ensemble Learning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3337" y="6018728"/>
            <a:ext cx="3929896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Random forest combines multiple decision trees to make predictions, reducing the risk of overfitting.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1713" y="4344472"/>
            <a:ext cx="4366855" cy="8740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0193" y="5546288"/>
            <a:ext cx="3929896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Bagging and Random Subspace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5350193" y="6360081"/>
            <a:ext cx="3929896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algorithm uses bootstrapping and random feature selection to create diverse trees.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8568" y="4344472"/>
            <a:ext cx="4366855" cy="8740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7048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Majority Vote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9717048" y="6018728"/>
            <a:ext cx="3929896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Predictions from individual trees are aggregated through a majority vote, leading to more robust predictions.</a:t>
            </a:r>
            <a:endParaRPr lang="en-US" sz="1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214387-3559-8700-4FF1-B158EBE60844}"/>
              </a:ext>
            </a:extLst>
          </p:cNvPr>
          <p:cNvSpPr/>
          <p:nvPr/>
        </p:nvSpPr>
        <p:spPr>
          <a:xfrm>
            <a:off x="0" y="7799426"/>
            <a:ext cx="14630399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55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1055"/>
            <a:ext cx="91028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Comparison and Evaluation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t="11413"/>
          <a:stretch/>
        </p:blipFill>
        <p:spPr>
          <a:xfrm>
            <a:off x="793790" y="1983462"/>
            <a:ext cx="6351270" cy="39253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1923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Performance Metrics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682740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Assess model accuracy, precision, recall, and other metrics to evaluate its performance.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1983462"/>
            <a:ext cx="6351389" cy="39253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61923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Comparison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6682740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Compare the performance of different models to identify the best predictor for heart disease.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E4B7FA-AEE8-6A0F-C0B7-053C1C256606}"/>
              </a:ext>
            </a:extLst>
          </p:cNvPr>
          <p:cNvSpPr/>
          <p:nvPr/>
        </p:nvSpPr>
        <p:spPr>
          <a:xfrm>
            <a:off x="0" y="7799426"/>
            <a:ext cx="14630399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00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44260" y="755213"/>
            <a:ext cx="7655481" cy="1993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Comparison Metrics: F1-Score, Accuracy, Specificity, Precision, Recall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60" y="3067645"/>
            <a:ext cx="531614" cy="5316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4260" y="3811905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Accuracy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4260" y="4271724"/>
            <a:ext cx="366819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Percentage of correct predictions.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1425" y="3067645"/>
            <a:ext cx="531614" cy="5316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1425" y="3811905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Precision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31425" y="4271724"/>
            <a:ext cx="366831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Percentage of positive predictions that were correct.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260" y="5589984"/>
            <a:ext cx="531614" cy="5316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4260" y="6334244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Recall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4260" y="6794063"/>
            <a:ext cx="3668197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Percentage of actual positive cases that were correctly predicted.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1425" y="5589984"/>
            <a:ext cx="531614" cy="5316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1425" y="6334244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F1-Score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31425" y="6794063"/>
            <a:ext cx="366831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Harmonic mean of precision and recall.</a:t>
            </a:r>
            <a:endParaRPr lang="en-US" sz="1650" dirty="0"/>
          </a:p>
        </p:txBody>
      </p:sp>
      <p:pic>
        <p:nvPicPr>
          <p:cNvPr id="17" name="Picture 16" descr="A diagram of negative and negative&#10;&#10;Description automatically generated">
            <a:extLst>
              <a:ext uri="{FF2B5EF4-FFF2-40B4-BE49-F238E27FC236}">
                <a16:creationId xmlns:a16="http://schemas.microsoft.com/office/drawing/2014/main" id="{6C4F46A9-A93C-F080-1561-E554CEBC0B2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7852" t="23078" r="12727" b="9819"/>
          <a:stretch/>
        </p:blipFill>
        <p:spPr>
          <a:xfrm>
            <a:off x="8853055" y="1680267"/>
            <a:ext cx="5433472" cy="498627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DFA5A6D-0A2B-5371-A286-CF3EE0D5DD19}"/>
              </a:ext>
            </a:extLst>
          </p:cNvPr>
          <p:cNvSpPr/>
          <p:nvPr/>
        </p:nvSpPr>
        <p:spPr>
          <a:xfrm>
            <a:off x="0" y="7799426"/>
            <a:ext cx="14630400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447" y="1377196"/>
            <a:ext cx="7107912" cy="643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Introduction to Heart Disease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0447" y="2560796"/>
            <a:ext cx="463153" cy="463153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92254" y="2637949"/>
            <a:ext cx="119539" cy="308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89459" y="2560796"/>
            <a:ext cx="2817614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Cardiovascular Disease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389459" y="3005852"/>
            <a:ext cx="3079671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Heart disease encompasses a range of conditions affecting the heart and blood vessels, impacting millions worldwide.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4989" y="2560796"/>
            <a:ext cx="463153" cy="463153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820483" y="2637949"/>
            <a:ext cx="172045" cy="308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344001" y="2560796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Risk Factors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344001" y="3005852"/>
            <a:ext cx="3079671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Factors like high blood pressure, cholesterol, and smoking increase the risk of developing heart disease.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20447" y="4760595"/>
            <a:ext cx="463153" cy="463153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862608" y="4837748"/>
            <a:ext cx="178832" cy="308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389459" y="4760595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Symptoms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389459" y="5205651"/>
            <a:ext cx="3079671" cy="1646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Chest pain, shortness of breath, and fatigue are common symptoms, but they can vary depending on the type of heart disease.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674989" y="4760595"/>
            <a:ext cx="463153" cy="463153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4811554" y="4837748"/>
            <a:ext cx="189905" cy="308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5344001" y="4760595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Early Detection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5344001" y="5205651"/>
            <a:ext cx="3079671" cy="1646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Early detection through screenings and lifestyle modifications is crucial for managing and preventing heart disease.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02055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0495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1278" y="3055977"/>
            <a:ext cx="8160663" cy="626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Collection and Preprocessing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303770" y="3982760"/>
            <a:ext cx="22860" cy="3699272"/>
          </a:xfrm>
          <a:prstGeom prst="roundRect">
            <a:avLst>
              <a:gd name="adj" fmla="val 368186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411337" y="4422100"/>
            <a:ext cx="701278" cy="22860"/>
          </a:xfrm>
          <a:prstGeom prst="roundRect">
            <a:avLst>
              <a:gd name="adj" fmla="val 368186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7089755" y="4208145"/>
            <a:ext cx="450890" cy="450890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257038" y="4283273"/>
            <a:ext cx="116324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3708082" y="4183142"/>
            <a:ext cx="250495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Sources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01278" y="4616410"/>
            <a:ext cx="5511760" cy="961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can be collected from various sources, including electronic health records, clinical trials, and public health surveys.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517785" y="5424011"/>
            <a:ext cx="701278" cy="22860"/>
          </a:xfrm>
          <a:prstGeom prst="roundRect">
            <a:avLst>
              <a:gd name="adj" fmla="val 368186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089755" y="5210056"/>
            <a:ext cx="450890" cy="450890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231440" y="5285184"/>
            <a:ext cx="167402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8417362" y="5185053"/>
            <a:ext cx="250495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Cleaning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8417362" y="5618321"/>
            <a:ext cx="5511760" cy="961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Preprocessing involves cleaning the data, addressing missing values, and transforming variables into suitable formats.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411337" y="6421993"/>
            <a:ext cx="701278" cy="22860"/>
          </a:xfrm>
          <a:prstGeom prst="roundRect">
            <a:avLst>
              <a:gd name="adj" fmla="val 368186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7089755" y="6208038"/>
            <a:ext cx="450890" cy="450890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7228106" y="6283166"/>
            <a:ext cx="174069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3708082" y="6183035"/>
            <a:ext cx="250495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Transformation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01278" y="6616303"/>
            <a:ext cx="5511760" cy="641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is often transformed to normalize values, handle categorical variables, and improve model performance.</a:t>
            </a:r>
            <a:endParaRPr lang="en-US" sz="15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0B7E8A6-FF48-C0EB-CA88-883A05944196}"/>
              </a:ext>
            </a:extLst>
          </p:cNvPr>
          <p:cNvSpPr/>
          <p:nvPr/>
        </p:nvSpPr>
        <p:spPr>
          <a:xfrm>
            <a:off x="0" y="7799426"/>
            <a:ext cx="14630400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85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Selection and Engineering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Selection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55711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Identify relevant features from the dataset that are most predictive of heart disease.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19901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 new features by combining existing ones, potentially improving model accuracy.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82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Importance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1948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Determine the relative importance of each feature, providing insights into key predictors.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453427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8393" y="551617"/>
            <a:ext cx="7740015" cy="1253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Implementing Logistic Regression Model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393" y="2106216"/>
            <a:ext cx="501372" cy="50137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8393" y="2808089"/>
            <a:ext cx="25073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Linear Model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188393" y="3241715"/>
            <a:ext cx="7740015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Uses a linear equation to predict the probability of an event.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8393" y="4164449"/>
            <a:ext cx="501372" cy="50137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88393" y="4866323"/>
            <a:ext cx="25073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Sigmoid Function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6188393" y="5299948"/>
            <a:ext cx="7740015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Transforms the linear output into a probability between 0 and 1.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8393" y="6222683"/>
            <a:ext cx="501372" cy="50137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88393" y="6924556"/>
            <a:ext cx="25073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Classification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188393" y="7358182"/>
            <a:ext cx="7740015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Predicts whether an individual has heart disease based on the probability.</a:t>
            </a:r>
            <a:endParaRPr lang="en-US" sz="15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72C318-094E-A163-BF74-AAA6BBA7B65A}"/>
              </a:ext>
            </a:extLst>
          </p:cNvPr>
          <p:cNvSpPr/>
          <p:nvPr/>
        </p:nvSpPr>
        <p:spPr>
          <a:xfrm>
            <a:off x="5486400" y="7799426"/>
            <a:ext cx="9143999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06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08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Implementing Naive Bayes Model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66148"/>
            <a:ext cx="7556421" cy="3054906"/>
          </a:xfrm>
          <a:prstGeom prst="roundRect">
            <a:avLst>
              <a:gd name="adj" fmla="val 311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01410" y="3473767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28224" y="3617476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Based on Bayes' theorem, it calculates the probability of an event based on prior knowledge.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01410" y="4486989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28224" y="463069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Assumes independence between features, simplifying the calculation of conditional probabilities.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5500211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028224" y="5643920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Suitable for high-dimensional datasets and efficient in handling missing data.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516428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280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5806" y="3206234"/>
            <a:ext cx="11333917" cy="656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Decision Tree: Structure and Decision-Making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5806" y="5915382"/>
            <a:ext cx="13158788" cy="22860"/>
          </a:xfrm>
          <a:prstGeom prst="roundRect">
            <a:avLst>
              <a:gd name="adj" fmla="val 386282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3961328" y="5179635"/>
            <a:ext cx="22860" cy="735806"/>
          </a:xfrm>
          <a:prstGeom prst="roundRect">
            <a:avLst>
              <a:gd name="adj" fmla="val 386282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3736300" y="5678865"/>
            <a:ext cx="473035" cy="473035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3911798" y="5757684"/>
            <a:ext cx="122039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658904" y="4178498"/>
            <a:ext cx="2628067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Root Node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45952" y="4632960"/>
            <a:ext cx="6053971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Starts the decision process with the most important feature.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303532" y="5915323"/>
            <a:ext cx="22860" cy="735806"/>
          </a:xfrm>
          <a:prstGeom prst="roundRect">
            <a:avLst>
              <a:gd name="adj" fmla="val 386282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078504" y="5678865"/>
            <a:ext cx="473035" cy="473035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227213" y="5757684"/>
            <a:ext cx="175617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6001107" y="6861453"/>
            <a:ext cx="2628067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Internal Nodes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4288155" y="7315914"/>
            <a:ext cx="6053971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Represent features used to split the data.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0645854" y="5179635"/>
            <a:ext cx="22860" cy="735806"/>
          </a:xfrm>
          <a:prstGeom prst="roundRect">
            <a:avLst>
              <a:gd name="adj" fmla="val 386282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10420826" y="5678865"/>
            <a:ext cx="473035" cy="473035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10565963" y="5757684"/>
            <a:ext cx="182642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9343311" y="4178498"/>
            <a:ext cx="2628067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Leaf Nodes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630358" y="4632960"/>
            <a:ext cx="605409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Final predictions or classifications.</a:t>
            </a:r>
            <a:endParaRPr lang="en-US" sz="16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1715B8-665D-5AAC-DBA6-908197F4AA4C}"/>
              </a:ext>
            </a:extLst>
          </p:cNvPr>
          <p:cNvSpPr/>
          <p:nvPr/>
        </p:nvSpPr>
        <p:spPr>
          <a:xfrm>
            <a:off x="0" y="7799426"/>
            <a:ext cx="14630399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640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Support Vector Machines (SVM): Fundamentals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21794"/>
            <a:ext cx="7556421" cy="4143613"/>
          </a:xfrm>
          <a:prstGeom prst="roundRect">
            <a:avLst>
              <a:gd name="adj" fmla="val 229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01410" y="2929414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28224" y="307312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Objective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3073122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Find the optimal hyperplane that maximizes the margin between classes.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4305538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28224" y="444924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Support Vectors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4449247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points closest to the hyperplane that determine the margin.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5681663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028224" y="582537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Kernel Trick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5825371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Transforms data into a higher-dimensional space to find linear separation.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t="7829"/>
          <a:stretch/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654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Principle of KNN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695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69142" y="2854523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76951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Proximity-Based Learning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1426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KNN makes predictions based on the proximity of new data to the training samples.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7695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333196" y="2854523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7695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Value of k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25993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number of nearest neighbors (k) is a key parameter that affects the algorithm's performance.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478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437114" y="5632847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478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Majority Vote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382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 classification, the algorithm assigns the label of the majority of the k nearest neighbors.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19B67D-F20F-3795-6247-3B2610F40298}"/>
              </a:ext>
            </a:extLst>
          </p:cNvPr>
          <p:cNvSpPr/>
          <p:nvPr/>
        </p:nvSpPr>
        <p:spPr>
          <a:xfrm>
            <a:off x="5486400" y="7799426"/>
            <a:ext cx="9143999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31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635</Words>
  <Application>Microsoft Office PowerPoint</Application>
  <PresentationFormat>Custom</PresentationFormat>
  <Paragraphs>105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Instrument Sans Semi Bold</vt:lpstr>
      <vt:lpstr>Arial</vt:lpstr>
      <vt:lpstr>Instrument Sans Medium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Devaansh Dubey</cp:lastModifiedBy>
  <cp:revision>3</cp:revision>
  <dcterms:created xsi:type="dcterms:W3CDTF">2024-11-17T12:39:21Z</dcterms:created>
  <dcterms:modified xsi:type="dcterms:W3CDTF">2024-11-17T15:14:08Z</dcterms:modified>
</cp:coreProperties>
</file>